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356" r:id="rId3"/>
    <p:sldId id="383" r:id="rId4"/>
    <p:sldId id="395" r:id="rId5"/>
    <p:sldId id="394" r:id="rId6"/>
    <p:sldId id="397" r:id="rId7"/>
    <p:sldId id="399" r:id="rId8"/>
    <p:sldId id="398" r:id="rId9"/>
    <p:sldId id="403" r:id="rId10"/>
    <p:sldId id="385" r:id="rId11"/>
    <p:sldId id="387" r:id="rId12"/>
    <p:sldId id="410" r:id="rId13"/>
    <p:sldId id="389" r:id="rId14"/>
    <p:sldId id="402" r:id="rId15"/>
    <p:sldId id="391" r:id="rId16"/>
    <p:sldId id="408" r:id="rId17"/>
    <p:sldId id="406" r:id="rId18"/>
    <p:sldId id="401" r:id="rId19"/>
    <p:sldId id="404" r:id="rId20"/>
    <p:sldId id="407" r:id="rId21"/>
    <p:sldId id="393" r:id="rId22"/>
    <p:sldId id="409" r:id="rId23"/>
    <p:sldId id="381" r:id="rId24"/>
    <p:sldId id="388" r:id="rId25"/>
    <p:sldId id="390" r:id="rId26"/>
    <p:sldId id="382" r:id="rId27"/>
    <p:sldId id="405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AF00"/>
    <a:srgbClr val="EBEBEB"/>
    <a:srgbClr val="434343"/>
    <a:srgbClr val="37B34A"/>
    <a:srgbClr val="21A649"/>
    <a:srgbClr val="276D3F"/>
    <a:srgbClr val="4D7D3F"/>
    <a:srgbClr val="09A14D"/>
    <a:srgbClr val="067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74" autoAdjust="0"/>
    <p:restoredTop sz="88729" autoAdjust="0"/>
  </p:normalViewPr>
  <p:slideViewPr>
    <p:cSldViewPr snapToGrid="0" snapToObjects="1">
      <p:cViewPr varScale="1">
        <p:scale>
          <a:sx n="48" d="100"/>
          <a:sy n="48" d="100"/>
        </p:scale>
        <p:origin x="28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>
        <p:scale>
          <a:sx n="100" d="100"/>
          <a:sy n="100" d="100"/>
        </p:scale>
        <p:origin x="-2386" y="-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887DE-3F12-D74A-8FD6-D6755CBC1A56}" type="datetimeFigureOut">
              <a:rPr lang="ru-RU" smtClean="0"/>
              <a:pPr/>
              <a:t>24.06.2019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A7856-9170-C642-98B0-85246FD9BF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575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324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667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466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29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667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276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646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342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394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65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540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356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3783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942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2129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358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08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61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24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253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580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57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55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A7856-9170-C642-98B0-85246FD9BFF3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62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0" y="2141316"/>
            <a:ext cx="9144000" cy="2453838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345"/>
            <a:ext cx="7772400" cy="1652467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rgbClr val="37B34A"/>
                </a:solidFill>
                <a:latin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51139"/>
            <a:ext cx="7772400" cy="416689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 baseline="0">
                <a:solidFill>
                  <a:srgbClr val="37B34A"/>
                </a:solidFill>
                <a:latin typeface="PT Sans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1"/>
            <a:ext cx="9144000" cy="902821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19" y="4338"/>
            <a:ext cx="7886700" cy="898484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3" y="284587"/>
            <a:ext cx="1932971" cy="502887"/>
          </a:xfrm>
          <a:prstGeom prst="rect">
            <a:avLst/>
          </a:prstGeom>
        </p:spPr>
      </p:pic>
      <p:sp>
        <p:nvSpPr>
          <p:cNvPr id="10" name="Прямоугольник 9"/>
          <p:cNvSpPr/>
          <p:nvPr userDrawn="1"/>
        </p:nvSpPr>
        <p:spPr>
          <a:xfrm>
            <a:off x="0" y="6414225"/>
            <a:ext cx="9144000" cy="468775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>
          <a:xfrm>
            <a:off x="3543300" y="6436852"/>
            <a:ext cx="2057400" cy="365125"/>
          </a:xfrm>
        </p:spPr>
        <p:txBody>
          <a:bodyPr anchor="ctr" anchorCtr="0"/>
          <a:lstStyle>
            <a:lvl1pPr algn="ctr">
              <a:defRPr sz="1600" baseline="0">
                <a:solidFill>
                  <a:schemeClr val="bg1"/>
                </a:solidFill>
                <a:effectLst/>
                <a:latin typeface="PT Sans" charset="-52"/>
              </a:defRPr>
            </a:lvl1pPr>
          </a:lstStyle>
          <a:p>
            <a:fld id="{417111F3-19CC-A94E-B0FD-1989B44291B9}" type="datetime1">
              <a:rPr lang="ru-RU" smtClean="0"/>
              <a:pPr/>
              <a:t>24.06.2019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387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67504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0" y="1944547"/>
            <a:ext cx="9144000" cy="304414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344"/>
            <a:ext cx="7772400" cy="189553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rgbClr val="37B34A"/>
                </a:solidFill>
                <a:latin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47906"/>
            <a:ext cx="7772400" cy="46299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 baseline="0">
                <a:solidFill>
                  <a:srgbClr val="37B34A"/>
                </a:solidFill>
                <a:latin typeface="PT Sans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1"/>
            <a:ext cx="9144000" cy="902821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Объект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19" y="4338"/>
            <a:ext cx="7886700" cy="898484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3" y="284587"/>
            <a:ext cx="1932971" cy="502887"/>
          </a:xfrm>
          <a:prstGeom prst="rect">
            <a:avLst/>
          </a:prstGeom>
        </p:spPr>
      </p:pic>
      <p:sp>
        <p:nvSpPr>
          <p:cNvPr id="10" name="Прямоугольник 9"/>
          <p:cNvSpPr/>
          <p:nvPr userDrawn="1"/>
        </p:nvSpPr>
        <p:spPr>
          <a:xfrm>
            <a:off x="0" y="6414225"/>
            <a:ext cx="9144000" cy="468775"/>
          </a:xfrm>
          <a:prstGeom prst="rect">
            <a:avLst/>
          </a:prstGeom>
          <a:solidFill>
            <a:srgbClr val="21A64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>
          <a:xfrm>
            <a:off x="3543300" y="6436852"/>
            <a:ext cx="2057400" cy="365125"/>
          </a:xfrm>
        </p:spPr>
        <p:txBody>
          <a:bodyPr anchor="ctr" anchorCtr="0"/>
          <a:lstStyle>
            <a:lvl1pPr algn="ctr">
              <a:defRPr sz="1600" baseline="0">
                <a:solidFill>
                  <a:schemeClr val="bg1"/>
                </a:solidFill>
                <a:effectLst/>
                <a:latin typeface="PT Sans" charset="-52"/>
              </a:defRPr>
            </a:lvl1pPr>
          </a:lstStyle>
          <a:p>
            <a:fld id="{74EEDE86-207E-BA4C-83D4-5CE763B6EBC8}" type="datetime1">
              <a:rPr lang="ru-RU" smtClean="0"/>
              <a:pPr/>
              <a:t>24.06.2019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039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>
          <a:xfrm>
            <a:off x="3543300" y="6436852"/>
            <a:ext cx="2057400" cy="421149"/>
          </a:xfrm>
        </p:spPr>
        <p:txBody>
          <a:bodyPr anchor="ctr" anchorCtr="0"/>
          <a:lstStyle>
            <a:lvl1pPr algn="ctr">
              <a:defRPr sz="1600" baseline="0">
                <a:solidFill>
                  <a:schemeClr val="bg1"/>
                </a:solidFill>
                <a:effectLst/>
                <a:latin typeface="PT Sans" charset="-52"/>
              </a:defRPr>
            </a:lvl1pPr>
          </a:lstStyle>
          <a:p>
            <a:fld id="{A01A9D32-9F01-6440-A725-541402382076}" type="datetime1">
              <a:rPr lang="ru-RU" smtClean="0"/>
              <a:pPr/>
              <a:t>24.06.2019</a:t>
            </a:fld>
            <a:endParaRPr lang="ru-RU" dirty="0"/>
          </a:p>
        </p:txBody>
      </p:sp>
      <p:sp>
        <p:nvSpPr>
          <p:cNvPr id="14" name="Прямоугольник 13"/>
          <p:cNvSpPr/>
          <p:nvPr userDrawn="1"/>
        </p:nvSpPr>
        <p:spPr>
          <a:xfrm>
            <a:off x="0" y="1"/>
            <a:ext cx="9144000" cy="6882999"/>
          </a:xfrm>
          <a:prstGeom prst="rect">
            <a:avLst/>
          </a:prstGeom>
          <a:solidFill>
            <a:srgbClr val="434343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2271344"/>
            <a:ext cx="7772400" cy="1895538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chemeClr val="bg1"/>
                </a:solidFill>
                <a:latin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247906"/>
            <a:ext cx="7772400" cy="462991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PT Sans" charset="-5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pic>
        <p:nvPicPr>
          <p:cNvPr id="18" name="Изображение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"/>
            <a:ext cx="9144000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944547"/>
            <a:ext cx="9144000" cy="20602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2201897"/>
            <a:ext cx="7772400" cy="1513577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algn="l" fontAlgn="t">
              <a:defRPr sz="2400" b="1" i="0" baseline="0">
                <a:solidFill>
                  <a:schemeClr val="tx1"/>
                </a:solidFill>
                <a:latin typeface="PT Sans" charset="-52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pic>
        <p:nvPicPr>
          <p:cNvPr id="10" name="Изображение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4" y="179929"/>
            <a:ext cx="1063789" cy="2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0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Обычная_страница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-248"/>
            <a:ext cx="9144000" cy="578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Изображение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5" y="172229"/>
            <a:ext cx="1136409" cy="233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57" y="2"/>
            <a:ext cx="6750131" cy="57794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2000" b="1" i="0" baseline="0">
                <a:latin typeface="PT Sans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24" y="868103"/>
            <a:ext cx="8289563" cy="5208607"/>
          </a:xfrm>
          <a:effectLst>
            <a:outerShdw blurRad="50800" dist="50800" dir="5400000" algn="ctr" rotWithShape="0">
              <a:srgbClr val="EBEBEB"/>
            </a:outerShdw>
          </a:effectLst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0" y="6462612"/>
            <a:ext cx="9144000" cy="395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83677"/>
            <a:ext cx="2057400" cy="365125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PT Sans" charset="-52"/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8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аница_2_колонки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-248"/>
            <a:ext cx="9144000" cy="578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Изображение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5" y="172229"/>
            <a:ext cx="1136409" cy="233237"/>
          </a:xfrm>
          <a:prstGeom prst="rect">
            <a:avLst/>
          </a:prstGeom>
        </p:spPr>
      </p:pic>
      <p:sp>
        <p:nvSpPr>
          <p:cNvPr id="10" name="Прямоугольник 9"/>
          <p:cNvSpPr/>
          <p:nvPr userDrawn="1"/>
        </p:nvSpPr>
        <p:spPr>
          <a:xfrm>
            <a:off x="0" y="6462612"/>
            <a:ext cx="9144000" cy="395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83677"/>
            <a:ext cx="2057400" cy="365125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PT Sans" charset="-52"/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03024" y="863591"/>
            <a:ext cx="4111827" cy="53133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863591"/>
            <a:ext cx="4063437" cy="53133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942457" y="2"/>
            <a:ext cx="6750131" cy="57794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2000" b="1" i="0" baseline="0">
                <a:latin typeface="PT Sans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67FBE-727B-D24A-B2F7-F1C6B17C32AD}" type="datetime1">
              <a:rPr lang="ru-RU" smtClean="0"/>
              <a:pPr/>
              <a:t>24.06.2019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B3EB-C589-314F-BBE8-5A42F2EA3755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4" y="179929"/>
            <a:ext cx="1063789" cy="2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6462612"/>
            <a:ext cx="9144000" cy="395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50800" dir="16200000" algn="ctr" rotWithShape="0">
              <a:srgbClr val="000000">
                <a:alpha val="1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1" y="838092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1" y="6483674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8EF89B46-E882-AD4D-B512-49726B71C43E}" type="datetime1">
              <a:rPr lang="ru-RU" smtClean="0"/>
              <a:pPr/>
              <a:t>24.06.2019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1" y="6483677"/>
            <a:ext cx="30861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1" y="6495252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Прямоугольник 5"/>
          <p:cNvSpPr/>
          <p:nvPr userDrawn="1"/>
        </p:nvSpPr>
        <p:spPr>
          <a:xfrm>
            <a:off x="0" y="-248"/>
            <a:ext cx="9144000" cy="578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25" y="172229"/>
            <a:ext cx="1136409" cy="23323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1942457" y="2"/>
            <a:ext cx="6750131" cy="577942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 baseline="0">
                <a:solidFill>
                  <a:schemeClr val="tx1"/>
                </a:solidFill>
                <a:latin typeface="PT Sans" charset="-52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5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_за_внима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95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669A4-D85B-7842-96D8-59D9CC4B44DF}" type="datetime1">
              <a:rPr lang="ru-RU" smtClean="0"/>
              <a:pPr/>
              <a:t>24.06.2019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B3EB-C589-314F-BBE8-5A42F2EA375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6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4" r:id="rId3"/>
    <p:sldLayoutId id="2147483677" r:id="rId4"/>
    <p:sldLayoutId id="2147483662" r:id="rId5"/>
    <p:sldLayoutId id="2147483676" r:id="rId6"/>
    <p:sldLayoutId id="2147483667" r:id="rId7"/>
    <p:sldLayoutId id="2147483672" r:id="rId8"/>
    <p:sldLayoutId id="2147483678" r:id="rId9"/>
    <p:sldLayoutId id="2147483679" r:id="rId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jp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3.jp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0.jpg"/><Relationship Id="rId5" Type="http://schemas.openxmlformats.org/officeDocument/2006/relationships/image" Target="../media/image25.jpg"/><Relationship Id="rId10" Type="http://schemas.openxmlformats.org/officeDocument/2006/relationships/image" Target="../media/image29.jpg"/><Relationship Id="rId4" Type="http://schemas.openxmlformats.org/officeDocument/2006/relationships/image" Target="../media/image24.jpg"/><Relationship Id="rId9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763524" y="2439185"/>
            <a:ext cx="7772400" cy="1652467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Тренажёр Брайля</a:t>
            </a: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408386" y="3395898"/>
            <a:ext cx="6080550" cy="11866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Аниськов Н., Бегун И., Беленко П., Великов М., Зуев В., Клопов А., </a:t>
            </a:r>
            <a:r>
              <a:rPr lang="ru-RU" dirty="0" err="1"/>
              <a:t>Муравцев</a:t>
            </a:r>
            <a:r>
              <a:rPr lang="ru-RU" dirty="0"/>
              <a:t> А.,  Соломатин М.</a:t>
            </a:r>
            <a:br>
              <a:rPr lang="ru-RU" dirty="0"/>
            </a:br>
            <a:r>
              <a:rPr lang="ru-RU" dirty="0"/>
              <a:t>кафедра Теоретическая механика</a:t>
            </a:r>
            <a:br>
              <a:rPr lang="ru-RU" dirty="0"/>
            </a:br>
            <a:r>
              <a:rPr lang="ru-RU" dirty="0"/>
              <a:t>кафедра Прикладная математика</a:t>
            </a:r>
          </a:p>
        </p:txBody>
      </p:sp>
    </p:spTree>
    <p:extLst>
      <p:ext uri="{BB962C8B-B14F-4D97-AF65-F5344CB8AC3E}">
        <p14:creationId xmlns:p14="http://schemas.microsoft.com/office/powerpoint/2010/main" val="52680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Наработки до курса ОПД</a:t>
            </a:r>
          </a:p>
        </p:txBody>
      </p:sp>
      <p:pic>
        <p:nvPicPr>
          <p:cNvPr id="5" name="IMG_1050">
            <a:hlinkClick r:id="" action="ppaction://media"/>
            <a:extLst>
              <a:ext uri="{FF2B5EF4-FFF2-40B4-BE49-F238E27FC236}">
                <a16:creationId xmlns:a16="http://schemas.microsoft.com/office/drawing/2014/main" id="{071C4D6C-42D5-477B-86CB-9F72ED8E52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9"/>
                </p14:media>
              </p:ext>
            </p:extLst>
          </p:nvPr>
        </p:nvPicPr>
        <p:blipFill rotWithShape="1">
          <a:blip r:embed="rId5"/>
          <a:srcRect l="14623" t="-2" r="10271" b="15826"/>
          <a:stretch/>
        </p:blipFill>
        <p:spPr>
          <a:xfrm>
            <a:off x="-1" y="577944"/>
            <a:ext cx="5552483" cy="3500478"/>
          </a:xfrm>
          <a:prstGeom prst="rect">
            <a:avLst/>
          </a:prstGeom>
        </p:spPr>
      </p:pic>
      <p:pic>
        <p:nvPicPr>
          <p:cNvPr id="4" name="Рисунок 3" descr="Изображение выглядит как внутренний, человек, ноутбук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BFA714E-4958-4F92-991C-DD33847B84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444" r="4346" b="24029"/>
          <a:stretch/>
        </p:blipFill>
        <p:spPr>
          <a:xfrm>
            <a:off x="5552483" y="577944"/>
            <a:ext cx="3591517" cy="2664209"/>
          </a:xfrm>
          <a:prstGeom prst="parallelogram">
            <a:avLst>
              <a:gd name="adj" fmla="val 0"/>
            </a:avLst>
          </a:prstGeom>
          <a:ln>
            <a:solidFill>
              <a:schemeClr val="accent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A69753-8290-4E02-BF7A-CFA9FB14C2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70" t="13605" r="-9911" b="25893"/>
          <a:stretch/>
        </p:blipFill>
        <p:spPr>
          <a:xfrm>
            <a:off x="1313436" y="3161839"/>
            <a:ext cx="7241361" cy="3118217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837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8CD8B1-F25B-4034-AA3B-3A41049889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11" r="1511" b="21347"/>
          <a:stretch/>
        </p:blipFill>
        <p:spPr>
          <a:xfrm>
            <a:off x="208243" y="590659"/>
            <a:ext cx="1520658" cy="1442068"/>
          </a:xfrm>
          <a:prstGeom prst="ellipse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48E6862-3A4A-43E5-BE46-917B51151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21" y="2060813"/>
            <a:ext cx="1389902" cy="1389902"/>
          </a:xfrm>
          <a:prstGeom prst="ellipse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9E23186-C3AB-4A31-A700-730FC15FF0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7277" b="28565"/>
          <a:stretch/>
        </p:blipFill>
        <p:spPr>
          <a:xfrm>
            <a:off x="273621" y="3556354"/>
            <a:ext cx="1389902" cy="1429232"/>
          </a:xfrm>
          <a:prstGeom prst="ellipse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36832E9-AFC2-46CC-8990-251D0EAC8C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3000" contrast="15000"/>
                    </a14:imgEffect>
                  </a14:imgLayer>
                </a14:imgProps>
              </a:ext>
            </a:extLst>
          </a:blip>
          <a:srcRect l="19058" t="11553" r="22741" b="12104"/>
          <a:stretch/>
        </p:blipFill>
        <p:spPr>
          <a:xfrm>
            <a:off x="339001" y="5049131"/>
            <a:ext cx="1389900" cy="1367322"/>
          </a:xfrm>
          <a:prstGeom prst="ellipse">
            <a:avLst/>
          </a:prstGeom>
        </p:spPr>
      </p:pic>
      <p:pic>
        <p:nvPicPr>
          <p:cNvPr id="21" name="Рисунок 20" descr="Изображение выглядит как человек, одежда, молодой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D14E000-ECC1-4896-AA53-75790B1073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577944"/>
            <a:ext cx="1389902" cy="1389902"/>
          </a:xfrm>
          <a:prstGeom prst="ellipse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E8F6AA9-AB30-420F-BA95-186F6EE8AA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70" t="17369" r="36479" b="28015"/>
          <a:stretch/>
        </p:blipFill>
        <p:spPr>
          <a:xfrm>
            <a:off x="4614634" y="2125488"/>
            <a:ext cx="1405775" cy="1325227"/>
          </a:xfrm>
          <a:prstGeom prst="ellipse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815A7D-6209-4AD6-A634-DCB5651D33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137" t="21626" r="16667" b="36043"/>
          <a:stretch/>
        </p:blipFill>
        <p:spPr>
          <a:xfrm>
            <a:off x="4572000" y="3608357"/>
            <a:ext cx="1389902" cy="1325227"/>
          </a:xfrm>
          <a:prstGeom prst="ellipse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27BBB15-BC77-41D7-8B0F-A38F8F7D38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283" t="6175" r="4161" b="38831"/>
          <a:stretch/>
        </p:blipFill>
        <p:spPr>
          <a:xfrm>
            <a:off x="4572000" y="5049132"/>
            <a:ext cx="1405775" cy="1339794"/>
          </a:xfrm>
          <a:prstGeom prst="ellipse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C32403-6D93-4F28-8BC3-F6316E4074B9}"/>
              </a:ext>
            </a:extLst>
          </p:cNvPr>
          <p:cNvSpPr txBox="1"/>
          <p:nvPr/>
        </p:nvSpPr>
        <p:spPr>
          <a:xfrm>
            <a:off x="1942454" y="949729"/>
            <a:ext cx="235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Александр </a:t>
            </a:r>
            <a:r>
              <a:rPr lang="ru-RU" b="1" dirty="0" err="1"/>
              <a:t>Муравцев</a:t>
            </a:r>
            <a:endParaRPr lang="ru-RU" b="1" dirty="0"/>
          </a:p>
          <a:p>
            <a:r>
              <a:rPr lang="ru-RU" dirty="0"/>
              <a:t>Руководство программной стороной проекта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A0B1B-D9B9-4B99-870A-76E404B6E58C}"/>
              </a:ext>
            </a:extLst>
          </p:cNvPr>
          <p:cNvSpPr txBox="1"/>
          <p:nvPr/>
        </p:nvSpPr>
        <p:spPr>
          <a:xfrm>
            <a:off x="1942456" y="5398336"/>
            <a:ext cx="235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Павел Беленко</a:t>
            </a:r>
          </a:p>
          <a:p>
            <a:r>
              <a:rPr lang="ru-RU" dirty="0"/>
              <a:t>Программирование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33E26C-C9CE-4D30-9D8B-C959796A94A7}"/>
              </a:ext>
            </a:extLst>
          </p:cNvPr>
          <p:cNvSpPr txBox="1"/>
          <p:nvPr/>
        </p:nvSpPr>
        <p:spPr>
          <a:xfrm>
            <a:off x="1942457" y="3915467"/>
            <a:ext cx="235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Макар Соломатин</a:t>
            </a:r>
          </a:p>
          <a:p>
            <a:r>
              <a:rPr lang="ru-RU" dirty="0"/>
              <a:t>Программирование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D7C112-DEDD-4000-B38E-F5697DAC082E}"/>
              </a:ext>
            </a:extLst>
          </p:cNvPr>
          <p:cNvSpPr txBox="1"/>
          <p:nvPr/>
        </p:nvSpPr>
        <p:spPr>
          <a:xfrm>
            <a:off x="1942455" y="2432598"/>
            <a:ext cx="235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Никита Аниськов</a:t>
            </a:r>
          </a:p>
          <a:p>
            <a:r>
              <a:rPr lang="ru-RU" dirty="0"/>
              <a:t>Программирование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1A9ECB-CBB2-43D6-9371-1C77505AE0A7}"/>
              </a:ext>
            </a:extLst>
          </p:cNvPr>
          <p:cNvSpPr txBox="1"/>
          <p:nvPr/>
        </p:nvSpPr>
        <p:spPr>
          <a:xfrm>
            <a:off x="6341979" y="949729"/>
            <a:ext cx="235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Валерий Зуев</a:t>
            </a:r>
          </a:p>
          <a:p>
            <a:r>
              <a:rPr lang="ru-RU" dirty="0"/>
              <a:t>Руководство созданием электромеханики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3B29BE-5B9E-47BA-98D2-23AEB529C3BE}"/>
              </a:ext>
            </a:extLst>
          </p:cNvPr>
          <p:cNvSpPr txBox="1"/>
          <p:nvPr/>
        </p:nvSpPr>
        <p:spPr>
          <a:xfrm>
            <a:off x="6341978" y="2415611"/>
            <a:ext cx="2350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Иван Бегун</a:t>
            </a:r>
          </a:p>
          <a:p>
            <a:r>
              <a:rPr lang="ru-RU" dirty="0"/>
              <a:t>Разработка 3Д-моделей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49E144-4D64-4660-A9D5-13169A7FC50F}"/>
              </a:ext>
            </a:extLst>
          </p:cNvPr>
          <p:cNvSpPr txBox="1"/>
          <p:nvPr/>
        </p:nvSpPr>
        <p:spPr>
          <a:xfrm>
            <a:off x="6341979" y="3915466"/>
            <a:ext cx="235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Михаил Великов</a:t>
            </a:r>
          </a:p>
          <a:p>
            <a:r>
              <a:rPr lang="ru-RU" dirty="0"/>
              <a:t>Программирование</a:t>
            </a:r>
            <a:br>
              <a:rPr lang="ru-RU" dirty="0"/>
            </a:br>
            <a:r>
              <a:rPr lang="ru-RU" dirty="0"/>
              <a:t>Создание методик обучения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E60C72-3931-4C4D-9617-44F6A1E0FC65}"/>
              </a:ext>
            </a:extLst>
          </p:cNvPr>
          <p:cNvSpPr txBox="1"/>
          <p:nvPr/>
        </p:nvSpPr>
        <p:spPr>
          <a:xfrm>
            <a:off x="6341976" y="5415321"/>
            <a:ext cx="2802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Алексей Клопов</a:t>
            </a:r>
          </a:p>
          <a:p>
            <a:r>
              <a:rPr lang="ru-RU" dirty="0"/>
              <a:t>Схемотехника</a:t>
            </a:r>
          </a:p>
          <a:p>
            <a:r>
              <a:rPr lang="ru-RU" dirty="0"/>
              <a:t>Работа с контроллерами</a:t>
            </a:r>
          </a:p>
        </p:txBody>
      </p:sp>
    </p:spTree>
    <p:extLst>
      <p:ext uri="{BB962C8B-B14F-4D97-AF65-F5344CB8AC3E}">
        <p14:creationId xmlns:p14="http://schemas.microsoft.com/office/powerpoint/2010/main" val="78513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Организация работы команды</a:t>
            </a:r>
          </a:p>
        </p:txBody>
      </p:sp>
      <p:pic>
        <p:nvPicPr>
          <p:cNvPr id="4" name="Рисунок 3" descr="Изображение выглядит как снимок экрана, внутренний, стен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35DD130A-47F7-4FCA-93FC-7A6BA4C88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9380"/>
            <a:ext cx="9130726" cy="47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Ячейка Брайля</a:t>
            </a:r>
          </a:p>
        </p:txBody>
      </p:sp>
      <p:pic>
        <p:nvPicPr>
          <p:cNvPr id="7" name="Рисунок 6" descr="Изображение выглядит как LEGO, игрушка, стол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A38036C-AD18-425B-A4A2-3758D10D8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40" b="6221"/>
          <a:stretch/>
        </p:blipFill>
        <p:spPr>
          <a:xfrm>
            <a:off x="0" y="577943"/>
            <a:ext cx="9144000" cy="59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7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над проектом</a:t>
            </a:r>
          </a:p>
        </p:txBody>
      </p:sp>
      <p:pic>
        <p:nvPicPr>
          <p:cNvPr id="2" name="vfp2">
            <a:hlinkClick r:id="" action="ppaction://media"/>
            <a:extLst>
              <a:ext uri="{FF2B5EF4-FFF2-40B4-BE49-F238E27FC236}">
                <a16:creationId xmlns:a16="http://schemas.microsoft.com/office/drawing/2014/main" id="{AF65531D-8DDD-431A-A560-7876BB0AD3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20" end="3684.64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3885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8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писали программы</a:t>
            </a:r>
          </a:p>
        </p:txBody>
      </p:sp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61474DD2-82F3-415F-B333-EFEC81273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2"/>
          <a:stretch/>
        </p:blipFill>
        <p:spPr>
          <a:xfrm>
            <a:off x="0" y="577944"/>
            <a:ext cx="9144000" cy="58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Тренажёр Брайля в обществе слепых</a:t>
            </a:r>
          </a:p>
        </p:txBody>
      </p:sp>
      <p:pic>
        <p:nvPicPr>
          <p:cNvPr id="4" name="Рисунок 3" descr="Изображение выглядит как внутренний, стена, пол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4B4F9653-D394-4244-B60F-21A22A5F6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6"/>
          <a:stretch/>
        </p:blipFill>
        <p:spPr>
          <a:xfrm>
            <a:off x="451412" y="577944"/>
            <a:ext cx="3765407" cy="5850875"/>
          </a:xfrm>
          <a:prstGeom prst="rect">
            <a:avLst/>
          </a:prstGeom>
        </p:spPr>
      </p:pic>
      <p:pic>
        <p:nvPicPr>
          <p:cNvPr id="7" name="Рисунок 6" descr="Изображение выглядит как внутренний, стена, человек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6B07760B-F3EB-4531-828A-7A16E53DBF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0" b="5166"/>
          <a:stretch/>
        </p:blipFill>
        <p:spPr>
          <a:xfrm>
            <a:off x="5097518" y="577944"/>
            <a:ext cx="3810323" cy="58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8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Тренажёр Брайля 2.1</a:t>
            </a:r>
          </a:p>
        </p:txBody>
      </p:sp>
      <p:pic>
        <p:nvPicPr>
          <p:cNvPr id="2" name="IMG_0993">
            <a:hlinkClick r:id="" action="ppaction://media"/>
            <a:extLst>
              <a:ext uri="{FF2B5EF4-FFF2-40B4-BE49-F238E27FC236}">
                <a16:creationId xmlns:a16="http://schemas.microsoft.com/office/drawing/2014/main" id="{3D67BCD6-1CC5-4627-959C-ACABE6AA3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46" end="38840.467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3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Nano Pi</a:t>
            </a:r>
            <a:endParaRPr lang="ru-RU" dirty="0"/>
          </a:p>
        </p:txBody>
      </p:sp>
      <p:pic>
        <p:nvPicPr>
          <p:cNvPr id="2" name="IMG_0936">
            <a:hlinkClick r:id="" action="ppaction://media"/>
            <a:extLst>
              <a:ext uri="{FF2B5EF4-FFF2-40B4-BE49-F238E27FC236}">
                <a16:creationId xmlns:a16="http://schemas.microsoft.com/office/drawing/2014/main" id="{F57C3238-6332-4087-8FE1-39D706FA1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57" end="966.60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927341"/>
            <a:ext cx="9144000" cy="50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Тренажёр Брайля 2.1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3DE4A6-016D-467C-A9BB-33E392FC5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27" b="3354"/>
          <a:stretch/>
        </p:blipFill>
        <p:spPr>
          <a:xfrm>
            <a:off x="0" y="577944"/>
            <a:ext cx="9144000" cy="587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3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внешний, земля, дорога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B28404C5-445A-4E7A-93C2-6126722F1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7"/>
          <a:stretch/>
        </p:blipFill>
        <p:spPr>
          <a:xfrm>
            <a:off x="-1957" y="577944"/>
            <a:ext cx="9144000" cy="5877447"/>
          </a:xfrm>
          <a:prstGeom prst="rect">
            <a:avLst/>
          </a:prstGeom>
        </p:spPr>
      </p:pic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Слепые в обществе</a:t>
            </a:r>
          </a:p>
        </p:txBody>
      </p:sp>
    </p:spTree>
    <p:extLst>
      <p:ext uri="{BB962C8B-B14F-4D97-AF65-F5344CB8AC3E}">
        <p14:creationId xmlns:p14="http://schemas.microsoft.com/office/powerpoint/2010/main" val="3903232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Тренажёр Брайля 2.1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AEEBE1-AFD2-4435-9802-C3FB8B8C9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8" b="11569"/>
          <a:stretch/>
        </p:blipFill>
        <p:spPr>
          <a:xfrm>
            <a:off x="0" y="577945"/>
            <a:ext cx="9144000" cy="587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Тренажёр Брайля</a:t>
            </a:r>
          </a:p>
        </p:txBody>
      </p:sp>
    </p:spTree>
    <p:extLst>
      <p:ext uri="{BB962C8B-B14F-4D97-AF65-F5344CB8AC3E}">
        <p14:creationId xmlns:p14="http://schemas.microsoft.com/office/powerpoint/2010/main" val="2705935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Конкурс «Реактор»</a:t>
            </a:r>
          </a:p>
        </p:txBody>
      </p:sp>
      <p:pic>
        <p:nvPicPr>
          <p:cNvPr id="7" name="Рисунок 6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BB31200-7ED4-4D23-BBA7-34002A45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082"/>
            <a:ext cx="9144000" cy="55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8F133F-22D7-41F7-8EAF-E8E81445024C}"/>
              </a:ext>
            </a:extLst>
          </p:cNvPr>
          <p:cNvSpPr/>
          <p:nvPr/>
        </p:nvSpPr>
        <p:spPr>
          <a:xfrm>
            <a:off x="1134384" y="1079203"/>
            <a:ext cx="1746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PT Sans" panose="020B0503020203020204" pitchFamily="34" charset="-52"/>
              </a:rPr>
              <a:t>Благодарности: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5272635-F742-4855-9EDC-63027D4AD44E}"/>
              </a:ext>
            </a:extLst>
          </p:cNvPr>
          <p:cNvSpPr/>
          <p:nvPr/>
        </p:nvSpPr>
        <p:spPr>
          <a:xfrm>
            <a:off x="1030013" y="1797269"/>
            <a:ext cx="6789683" cy="347787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>
            <a:spAutoFit/>
          </a:bodyPr>
          <a:lstStyle/>
          <a:p>
            <a:r>
              <a:rPr lang="ru-RU" sz="2000" b="1" dirty="0">
                <a:latin typeface="PT Sans" panose="020B0503020203020204" pitchFamily="34" charset="-52"/>
              </a:rPr>
              <a:t>Благодарности: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Глебу Андреевичу Мирошнику – за идею тренажёра Брайля и два года разработок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Евгению Некрасову, Евгению </a:t>
            </a:r>
            <a:r>
              <a:rPr lang="ru-RU" sz="2000" dirty="0" err="1"/>
              <a:t>Самутичеву</a:t>
            </a:r>
            <a:r>
              <a:rPr lang="ru-RU" sz="2000" dirty="0"/>
              <a:t> и Павлу </a:t>
            </a:r>
            <a:r>
              <a:rPr lang="ru-RU" sz="2000" dirty="0" err="1"/>
              <a:t>Лапотникову</a:t>
            </a:r>
            <a:r>
              <a:rPr lang="ru-RU" sz="2000" dirty="0"/>
              <a:t> – за продвижение проекта зимой во время Школы </a:t>
            </a:r>
            <a:r>
              <a:rPr lang="ru-RU" sz="2000" dirty="0" err="1"/>
              <a:t>ФабЛаб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Нине Константиновне Балан, председателю организации незрячих специалистов СПб и ЛО – за подробную консультацию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Сотрудникам </a:t>
            </a:r>
            <a:r>
              <a:rPr lang="ru-RU" sz="2000" dirty="0" err="1"/>
              <a:t>ФабЛаб</a:t>
            </a:r>
            <a:r>
              <a:rPr lang="ru-RU" sz="2000" dirty="0"/>
              <a:t> Политех -  за предоставление питательной почвы для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90711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Дополнительный слайд. Тренажёр версии 1</a:t>
            </a:r>
          </a:p>
        </p:txBody>
      </p:sp>
      <p:pic>
        <p:nvPicPr>
          <p:cNvPr id="10" name="Объект 4">
            <a:extLst>
              <a:ext uri="{FF2B5EF4-FFF2-40B4-BE49-F238E27FC236}">
                <a16:creationId xmlns:a16="http://schemas.microsoft.com/office/drawing/2014/main" id="{C11D64E3-CD17-45CF-A498-E44A295F8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" t="-836" r="-924" b="1688"/>
          <a:stretch/>
        </p:blipFill>
        <p:spPr>
          <a:xfrm>
            <a:off x="191068" y="832514"/>
            <a:ext cx="9180468" cy="5060478"/>
          </a:xfrm>
          <a:prstGeom prst="rect">
            <a:avLst/>
          </a:prstGeom>
          <a:effectLst>
            <a:softEdge rad="203200"/>
          </a:effectLst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021845F7-51FE-443B-A610-CC675E8D2E7F}"/>
              </a:ext>
            </a:extLst>
          </p:cNvPr>
          <p:cNvCxnSpPr>
            <a:cxnSpLocks/>
          </p:cNvCxnSpPr>
          <p:nvPr/>
        </p:nvCxnSpPr>
        <p:spPr>
          <a:xfrm>
            <a:off x="1979294" y="1386480"/>
            <a:ext cx="409576" cy="10481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Блок-схема: процесс 6">
            <a:extLst>
              <a:ext uri="{FF2B5EF4-FFF2-40B4-BE49-F238E27FC236}">
                <a16:creationId xmlns:a16="http://schemas.microsoft.com/office/drawing/2014/main" id="{DC64DBE0-611F-49E6-B293-A0E593B2D293}"/>
              </a:ext>
            </a:extLst>
          </p:cNvPr>
          <p:cNvSpPr/>
          <p:nvPr/>
        </p:nvSpPr>
        <p:spPr>
          <a:xfrm>
            <a:off x="999979" y="1154490"/>
            <a:ext cx="1219199" cy="37651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Джойстик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A608008-7F98-47EE-ADDE-0BD381F117E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366135" y="1695770"/>
            <a:ext cx="497205" cy="6588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Блок-схема: процесс 8">
            <a:extLst>
              <a:ext uri="{FF2B5EF4-FFF2-40B4-BE49-F238E27FC236}">
                <a16:creationId xmlns:a16="http://schemas.microsoft.com/office/drawing/2014/main" id="{119D1497-517C-44A4-B628-E530CF0D9758}"/>
              </a:ext>
            </a:extLst>
          </p:cNvPr>
          <p:cNvSpPr/>
          <p:nvPr/>
        </p:nvSpPr>
        <p:spPr>
          <a:xfrm>
            <a:off x="2510790" y="1217729"/>
            <a:ext cx="1710689" cy="478041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Arduino Nano + Sensor Shield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6C3001C-6967-406B-B83E-C36A5EB612E3}"/>
              </a:ext>
            </a:extLst>
          </p:cNvPr>
          <p:cNvCxnSpPr>
            <a:cxnSpLocks/>
          </p:cNvCxnSpPr>
          <p:nvPr/>
        </p:nvCxnSpPr>
        <p:spPr>
          <a:xfrm>
            <a:off x="5133946" y="1348891"/>
            <a:ext cx="809654" cy="6923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Блок-схема: процесс 11">
            <a:extLst>
              <a:ext uri="{FF2B5EF4-FFF2-40B4-BE49-F238E27FC236}">
                <a16:creationId xmlns:a16="http://schemas.microsoft.com/office/drawing/2014/main" id="{7287B335-5B7E-43CA-B29E-D52B6ED3D824}"/>
              </a:ext>
            </a:extLst>
          </p:cNvPr>
          <p:cNvSpPr/>
          <p:nvPr/>
        </p:nvSpPr>
        <p:spPr>
          <a:xfrm>
            <a:off x="4524347" y="965008"/>
            <a:ext cx="1219199" cy="37651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Динамик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F638D4E-E8BF-45ED-B14E-E8A53487D1D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755132" y="2351924"/>
            <a:ext cx="621904" cy="717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Блок-схема: процесс 13">
            <a:extLst>
              <a:ext uri="{FF2B5EF4-FFF2-40B4-BE49-F238E27FC236}">
                <a16:creationId xmlns:a16="http://schemas.microsoft.com/office/drawing/2014/main" id="{636DD724-D3B4-4A01-BE55-859BE5FADA47}"/>
              </a:ext>
            </a:extLst>
          </p:cNvPr>
          <p:cNvSpPr/>
          <p:nvPr/>
        </p:nvSpPr>
        <p:spPr>
          <a:xfrm>
            <a:off x="7377036" y="2154925"/>
            <a:ext cx="1668780" cy="39399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Сервоприводы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1CB3FBA-8037-4DC2-B54A-3188A3BB1E3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38739" y="2242453"/>
            <a:ext cx="220321" cy="9709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Блок-схема: процесс 15">
            <a:extLst>
              <a:ext uri="{FF2B5EF4-FFF2-40B4-BE49-F238E27FC236}">
                <a16:creationId xmlns:a16="http://schemas.microsoft.com/office/drawing/2014/main" id="{B24823EC-EA56-4F3B-8DAB-93345A2A0D06}"/>
              </a:ext>
            </a:extLst>
          </p:cNvPr>
          <p:cNvSpPr/>
          <p:nvPr/>
        </p:nvSpPr>
        <p:spPr>
          <a:xfrm>
            <a:off x="98184" y="1683986"/>
            <a:ext cx="1881110" cy="55846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Кнопка режима звука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FA65860-D8F5-4366-B46F-81BF9A3D822C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160770" y="2351924"/>
            <a:ext cx="1216266" cy="189520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06F717A-8B05-4A2A-B56B-BD361488704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836048" y="2351924"/>
            <a:ext cx="1540988" cy="7179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84BD7AC-2ED4-40D0-AA3F-95DF3E8E11BD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874770"/>
            <a:ext cx="982980" cy="1376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Блок-схема: процесс 19">
            <a:extLst>
              <a:ext uri="{FF2B5EF4-FFF2-40B4-BE49-F238E27FC236}">
                <a16:creationId xmlns:a16="http://schemas.microsoft.com/office/drawing/2014/main" id="{84BE6418-27BD-4689-B9F6-D967DDE6ECB2}"/>
              </a:ext>
            </a:extLst>
          </p:cNvPr>
          <p:cNvSpPr/>
          <p:nvPr/>
        </p:nvSpPr>
        <p:spPr>
          <a:xfrm>
            <a:off x="5488742" y="5149001"/>
            <a:ext cx="1280161" cy="531952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Ячейка Брайля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229E10C-8FF6-471A-90BE-8DFCF906C92B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091690" y="3600452"/>
            <a:ext cx="1645920" cy="18710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Блок-схема: процесс 21">
            <a:extLst>
              <a:ext uri="{FF2B5EF4-FFF2-40B4-BE49-F238E27FC236}">
                <a16:creationId xmlns:a16="http://schemas.microsoft.com/office/drawing/2014/main" id="{560B3F9D-DBAF-42BD-B628-2BBEFA1BCB60}"/>
              </a:ext>
            </a:extLst>
          </p:cNvPr>
          <p:cNvSpPr/>
          <p:nvPr/>
        </p:nvSpPr>
        <p:spPr>
          <a:xfrm>
            <a:off x="2903220" y="5471520"/>
            <a:ext cx="1668780" cy="39399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Сервоприводы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6D737D1-7DA1-4B3C-AC3D-01EE8C57DBEB}"/>
              </a:ext>
            </a:extLst>
          </p:cNvPr>
          <p:cNvCxnSpPr>
            <a:cxnSpLocks/>
          </p:cNvCxnSpPr>
          <p:nvPr/>
        </p:nvCxnSpPr>
        <p:spPr>
          <a:xfrm flipH="1" flipV="1">
            <a:off x="2983231" y="3417248"/>
            <a:ext cx="765809" cy="20542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B388F1E0-C269-4C26-9434-CFE4E04DD2C2}"/>
              </a:ext>
            </a:extLst>
          </p:cNvPr>
          <p:cNvCxnSpPr>
            <a:cxnSpLocks/>
          </p:cNvCxnSpPr>
          <p:nvPr/>
        </p:nvCxnSpPr>
        <p:spPr>
          <a:xfrm flipH="1" flipV="1">
            <a:off x="3234690" y="4503421"/>
            <a:ext cx="514350" cy="9681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49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Дополнительный слайд. Программы тренажёра</a:t>
            </a:r>
          </a:p>
        </p:txBody>
      </p:sp>
      <p:cxnSp>
        <p:nvCxnSpPr>
          <p:cNvPr id="4" name="Соединитель: уступ 3">
            <a:extLst>
              <a:ext uri="{FF2B5EF4-FFF2-40B4-BE49-F238E27FC236}">
                <a16:creationId xmlns:a16="http://schemas.microsoft.com/office/drawing/2014/main" id="{6FC9D5B8-2619-4433-BD12-E914D07CE05A}"/>
              </a:ext>
            </a:extLst>
          </p:cNvPr>
          <p:cNvCxnSpPr>
            <a:cxnSpLocks/>
          </p:cNvCxnSpPr>
          <p:nvPr/>
        </p:nvCxnSpPr>
        <p:spPr>
          <a:xfrm>
            <a:off x="2366010" y="2205990"/>
            <a:ext cx="971550" cy="594360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F088B221-0D61-4255-9653-8627E11357FD}"/>
              </a:ext>
            </a:extLst>
          </p:cNvPr>
          <p:cNvCxnSpPr/>
          <p:nvPr/>
        </p:nvCxnSpPr>
        <p:spPr>
          <a:xfrm>
            <a:off x="2851785" y="2205990"/>
            <a:ext cx="48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561CDDB-6FF6-4A8B-8D17-49E357BBCB3A}"/>
              </a:ext>
            </a:extLst>
          </p:cNvPr>
          <p:cNvCxnSpPr/>
          <p:nvPr/>
        </p:nvCxnSpPr>
        <p:spPr>
          <a:xfrm>
            <a:off x="2851785" y="3329940"/>
            <a:ext cx="4857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3EA20CB-67EB-4A45-9A10-9E815CF59654}"/>
              </a:ext>
            </a:extLst>
          </p:cNvPr>
          <p:cNvCxnSpPr>
            <a:cxnSpLocks/>
          </p:cNvCxnSpPr>
          <p:nvPr/>
        </p:nvCxnSpPr>
        <p:spPr>
          <a:xfrm>
            <a:off x="2851785" y="2800350"/>
            <a:ext cx="0" cy="529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Изображение выглядит как снимок экрана&#10;&#10;Описание создано автоматически">
            <a:extLst>
              <a:ext uri="{FF2B5EF4-FFF2-40B4-BE49-F238E27FC236}">
                <a16:creationId xmlns:a16="http://schemas.microsoft.com/office/drawing/2014/main" id="{777296AD-2147-4C47-9B01-DFB7A8158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1111" r="1316" b="1545"/>
          <a:stretch/>
        </p:blipFill>
        <p:spPr>
          <a:xfrm>
            <a:off x="4710124" y="1405414"/>
            <a:ext cx="4291000" cy="2851228"/>
          </a:xfrm>
          <a:prstGeom prst="rect">
            <a:avLst/>
          </a:prstGeom>
        </p:spPr>
      </p:pic>
      <p:sp>
        <p:nvSpPr>
          <p:cNvPr id="11" name="Объект 3">
            <a:extLst>
              <a:ext uri="{FF2B5EF4-FFF2-40B4-BE49-F238E27FC236}">
                <a16:creationId xmlns:a16="http://schemas.microsoft.com/office/drawing/2014/main" id="{5940406C-083D-49CB-ACB1-D329D4996AD8}"/>
              </a:ext>
            </a:extLst>
          </p:cNvPr>
          <p:cNvSpPr txBox="1">
            <a:spLocks/>
          </p:cNvSpPr>
          <p:nvPr/>
        </p:nvSpPr>
        <p:spPr>
          <a:xfrm>
            <a:off x="516006" y="1951521"/>
            <a:ext cx="7886700" cy="4067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Обучение</a:t>
            </a:r>
          </a:p>
          <a:p>
            <a:r>
              <a:rPr lang="ru-RU" dirty="0"/>
              <a:t>Заметки</a:t>
            </a:r>
          </a:p>
          <a:p>
            <a:r>
              <a:rPr lang="ru-RU" dirty="0"/>
              <a:t>Часы</a:t>
            </a:r>
          </a:p>
          <a:p>
            <a:r>
              <a:rPr lang="ru-RU" dirty="0"/>
              <a:t>Азбука</a:t>
            </a:r>
          </a:p>
          <a:p>
            <a:r>
              <a:rPr lang="ru-RU" dirty="0"/>
              <a:t>Настройки</a:t>
            </a:r>
          </a:p>
          <a:p>
            <a:r>
              <a:rPr lang="ru-RU" dirty="0"/>
              <a:t>Калькулятор</a:t>
            </a:r>
          </a:p>
          <a:p>
            <a:r>
              <a:rPr lang="ru-RU" dirty="0"/>
              <a:t>Блиц-опрос</a:t>
            </a:r>
          </a:p>
          <a:p>
            <a:pPr marL="0" indent="0">
              <a:buNone/>
            </a:pP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D5181547-8B85-472F-AFBE-976423676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560" y="2055815"/>
            <a:ext cx="1850002" cy="190203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Урок 1</a:t>
            </a:r>
          </a:p>
          <a:p>
            <a:pPr marL="0" indent="0">
              <a:buNone/>
            </a:pPr>
            <a:r>
              <a:rPr lang="ru-RU" dirty="0"/>
              <a:t>Тест 1</a:t>
            </a:r>
          </a:p>
          <a:p>
            <a:pPr marL="0" indent="0">
              <a:buNone/>
            </a:pPr>
            <a:r>
              <a:rPr lang="ru-RU" dirty="0"/>
              <a:t>Урок 2…</a:t>
            </a:r>
          </a:p>
        </p:txBody>
      </p:sp>
    </p:spTree>
    <p:extLst>
      <p:ext uri="{BB962C8B-B14F-4D97-AF65-F5344CB8AC3E}">
        <p14:creationId xmlns:p14="http://schemas.microsoft.com/office/powerpoint/2010/main" val="3759768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8">
            <a:extLst>
              <a:ext uri="{FF2B5EF4-FFF2-40B4-BE49-F238E27FC236}">
                <a16:creationId xmlns:a16="http://schemas.microsoft.com/office/drawing/2014/main" id="{BA1C9EC7-3526-43BC-9A96-E7F04360D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" r="12639" b="14902"/>
          <a:stretch/>
        </p:blipFill>
        <p:spPr>
          <a:xfrm>
            <a:off x="0" y="581355"/>
            <a:ext cx="9144000" cy="5887683"/>
          </a:xfrm>
          <a:prstGeom prst="rect">
            <a:avLst/>
          </a:prstGeom>
        </p:spPr>
      </p:pic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Дополнительный слайд. Завод Контакт перед сносом</a:t>
            </a:r>
          </a:p>
        </p:txBody>
      </p:sp>
    </p:spTree>
    <p:extLst>
      <p:ext uri="{BB962C8B-B14F-4D97-AF65-F5344CB8AC3E}">
        <p14:creationId xmlns:p14="http://schemas.microsoft.com/office/powerpoint/2010/main" val="3539730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4D63E-778A-4023-8F3E-3E09D47E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Пьезоэлектрическая ячейка</a:t>
            </a:r>
          </a:p>
        </p:txBody>
      </p:sp>
      <p:pic>
        <p:nvPicPr>
          <p:cNvPr id="5" name="Объект 4" descr="Пьезоэлектрическая ячейка Брайля">
            <a:extLst>
              <a:ext uri="{FF2B5EF4-FFF2-40B4-BE49-F238E27FC236}">
                <a16:creationId xmlns:a16="http://schemas.microsoft.com/office/drawing/2014/main" id="{412E8193-D819-4C25-9BB6-9C4052AAD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17" y="577943"/>
            <a:ext cx="8533566" cy="5866827"/>
          </a:xfrm>
        </p:spPr>
      </p:pic>
    </p:spTree>
    <p:extLst>
      <p:ext uri="{BB962C8B-B14F-4D97-AF65-F5344CB8AC3E}">
        <p14:creationId xmlns:p14="http://schemas.microsoft.com/office/powerpoint/2010/main" val="123169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Рельефный шрифт Луи Брайля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916E2C-AC04-4B67-B661-27FB32561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9" r="13100" b="2731"/>
          <a:stretch/>
        </p:blipFill>
        <p:spPr>
          <a:xfrm>
            <a:off x="0" y="540412"/>
            <a:ext cx="9144000" cy="5918865"/>
          </a:xfrm>
          <a:prstGeom prst="rect">
            <a:avLst/>
          </a:prstGeom>
          <a:effectLst>
            <a:outerShdw blurRad="50800" dist="50800" dir="5400000" algn="ctr" rotWithShape="0">
              <a:srgbClr val="EBEBEB"/>
            </a:outerShdw>
          </a:effectLst>
        </p:spPr>
      </p:pic>
    </p:spTree>
    <p:extLst>
      <p:ext uri="{BB962C8B-B14F-4D97-AF65-F5344CB8AC3E}">
        <p14:creationId xmlns:p14="http://schemas.microsoft.com/office/powerpoint/2010/main" val="2317249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Устройства для реабилитации</a:t>
            </a:r>
          </a:p>
        </p:txBody>
      </p:sp>
      <p:pic>
        <p:nvPicPr>
          <p:cNvPr id="3" name="Рисунок 2" descr="Изображение выглядит как человек, внутренний, держит, рука&#10;&#10;Автоматически созданное описание">
            <a:extLst>
              <a:ext uri="{FF2B5EF4-FFF2-40B4-BE49-F238E27FC236}">
                <a16:creationId xmlns:a16="http://schemas.microsoft.com/office/drawing/2014/main" id="{87139CC3-C36E-4739-94C0-78CF6913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0" y="577944"/>
            <a:ext cx="8797159" cy="58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2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Положение слепых в обществе</a:t>
            </a:r>
          </a:p>
        </p:txBody>
      </p:sp>
      <p:pic>
        <p:nvPicPr>
          <p:cNvPr id="4" name="Рисунок 3" descr="Изображение выглядит как объект, вешалка&#10;&#10;Автоматически созданное описание">
            <a:extLst>
              <a:ext uri="{FF2B5EF4-FFF2-40B4-BE49-F238E27FC236}">
                <a16:creationId xmlns:a16="http://schemas.microsoft.com/office/drawing/2014/main" id="{C250D642-F330-47A1-BC43-60537B4D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799" y="1702676"/>
            <a:ext cx="4946868" cy="371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Положение слепых в обществе</a:t>
            </a:r>
          </a:p>
        </p:txBody>
      </p:sp>
      <p:pic>
        <p:nvPicPr>
          <p:cNvPr id="23" name="Рисунок 22" descr="Изображение выглядит как объект, вешалка&#10;&#10;Автоматически созданное описание">
            <a:extLst>
              <a:ext uri="{FF2B5EF4-FFF2-40B4-BE49-F238E27FC236}">
                <a16:creationId xmlns:a16="http://schemas.microsoft.com/office/drawing/2014/main" id="{386539B2-00BE-4C1F-A63D-B9AED01B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799" y="1702676"/>
            <a:ext cx="4946868" cy="37101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45B0C4-4804-4BE3-BD29-E6A9710E5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78" r="27126" b="33180"/>
          <a:stretch/>
        </p:blipFill>
        <p:spPr>
          <a:xfrm>
            <a:off x="178676" y="1702676"/>
            <a:ext cx="2967533" cy="27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0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Положение слепых в обществе</a:t>
            </a:r>
          </a:p>
        </p:txBody>
      </p:sp>
      <p:pic>
        <p:nvPicPr>
          <p:cNvPr id="23" name="Рисунок 22" descr="Изображение выглядит как объект, вешалка&#10;&#10;Автоматически созданное описание">
            <a:extLst>
              <a:ext uri="{FF2B5EF4-FFF2-40B4-BE49-F238E27FC236}">
                <a16:creationId xmlns:a16="http://schemas.microsoft.com/office/drawing/2014/main" id="{386539B2-00BE-4C1F-A63D-B9AED01B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799" y="1702676"/>
            <a:ext cx="4946868" cy="37101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45B0C4-4804-4BE3-BD29-E6A9710E5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78" r="27126" b="33180"/>
          <a:stretch/>
        </p:blipFill>
        <p:spPr>
          <a:xfrm>
            <a:off x="178676" y="1702676"/>
            <a:ext cx="2967533" cy="27852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AE1422-CB3C-4893-82B7-D522EF73D2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78" t="-1878" r="30345" b="28621"/>
          <a:stretch/>
        </p:blipFill>
        <p:spPr>
          <a:xfrm>
            <a:off x="5772685" y="1271751"/>
            <a:ext cx="3276721" cy="3216166"/>
          </a:xfrm>
          <a:prstGeom prst="rect">
            <a:avLst/>
          </a:prstGeom>
        </p:spPr>
      </p:pic>
      <p:sp>
        <p:nvSpPr>
          <p:cNvPr id="5" name="Символ &quot;Запрещено&quot; 4">
            <a:extLst>
              <a:ext uri="{FF2B5EF4-FFF2-40B4-BE49-F238E27FC236}">
                <a16:creationId xmlns:a16="http://schemas.microsoft.com/office/drawing/2014/main" id="{A16842A2-D94D-47C7-9FE9-4F22E59A7949}"/>
              </a:ext>
            </a:extLst>
          </p:cNvPr>
          <p:cNvSpPr/>
          <p:nvPr/>
        </p:nvSpPr>
        <p:spPr>
          <a:xfrm>
            <a:off x="94595" y="1836620"/>
            <a:ext cx="3276721" cy="3184759"/>
          </a:xfrm>
          <a:prstGeom prst="noSmoking">
            <a:avLst>
              <a:gd name="adj" fmla="val 1223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3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объект, вешалка&#10;&#10;Автоматически созданное описание">
            <a:extLst>
              <a:ext uri="{FF2B5EF4-FFF2-40B4-BE49-F238E27FC236}">
                <a16:creationId xmlns:a16="http://schemas.microsoft.com/office/drawing/2014/main" id="{33BCCEF9-D701-45B2-8EFD-37B38C40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799" y="1702676"/>
            <a:ext cx="4946868" cy="3710151"/>
          </a:xfrm>
          <a:prstGeom prst="rect">
            <a:avLst/>
          </a:prstGeom>
        </p:spPr>
      </p:pic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Положение слепых в обществе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37FF12-FE79-4B05-86B2-9BEC1E03F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19" r="18118" b="24979"/>
          <a:stretch/>
        </p:blipFill>
        <p:spPr>
          <a:xfrm>
            <a:off x="567406" y="1266940"/>
            <a:ext cx="2862972" cy="33726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618B10-53F0-4E2A-B49B-E877F0A467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48" t="8702" r="37248" b="16277"/>
          <a:stretch/>
        </p:blipFill>
        <p:spPr>
          <a:xfrm>
            <a:off x="6241800" y="1548331"/>
            <a:ext cx="2348260" cy="309400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4FDA44-5767-4A62-BB87-AC4016837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35" y="4249369"/>
            <a:ext cx="3075194" cy="14503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B99FD-CC8A-4F4E-BD0B-59DECD27C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274" y="4409360"/>
            <a:ext cx="2612786" cy="1232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5B1AF9-9129-449F-A85F-BE09174CB809}"/>
              </a:ext>
            </a:extLst>
          </p:cNvPr>
          <p:cNvSpPr txBox="1"/>
          <p:nvPr/>
        </p:nvSpPr>
        <p:spPr>
          <a:xfrm>
            <a:off x="4129900" y="4291073"/>
            <a:ext cx="6390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343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BCCEF9-D701-45B2-8EFD-37B38C40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6799" y="1702676"/>
            <a:ext cx="4946868" cy="3710151"/>
          </a:xfrm>
          <a:prstGeom prst="rect">
            <a:avLst/>
          </a:prstGeom>
        </p:spPr>
      </p:pic>
      <p:sp>
        <p:nvSpPr>
          <p:cNvPr id="6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Положение слепых в обществе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37FF12-FE79-4B05-86B2-9BEC1E03F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19" r="18118" b="24979"/>
          <a:stretch/>
        </p:blipFill>
        <p:spPr>
          <a:xfrm>
            <a:off x="567406" y="1266940"/>
            <a:ext cx="2862972" cy="33726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618B10-53F0-4E2A-B49B-E877F0A467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48" t="8702" r="37248" b="16277"/>
          <a:stretch/>
        </p:blipFill>
        <p:spPr>
          <a:xfrm>
            <a:off x="6241800" y="1548331"/>
            <a:ext cx="2348260" cy="30940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97BEA5-803F-4D04-BC02-52D93B017A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45" t="18473" r="5145" b="26438"/>
          <a:stretch/>
        </p:blipFill>
        <p:spPr>
          <a:xfrm>
            <a:off x="2986829" y="4240804"/>
            <a:ext cx="3169846" cy="21022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BB99FD-CC8A-4F4E-BD0B-59DECD27C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274" y="4409360"/>
            <a:ext cx="2612786" cy="123228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4FDA44-5767-4A62-BB87-AC4016837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35" y="4249369"/>
            <a:ext cx="3075194" cy="145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0798"/>
      </p:ext>
    </p:extLst>
  </p:cSld>
  <p:clrMapOvr>
    <a:masterClrMapping/>
  </p:clrMapOvr>
</p:sld>
</file>

<file path=ppt/theme/theme1.xml><?xml version="1.0" encoding="utf-8"?>
<a:theme xmlns:a="http://schemas.openxmlformats.org/drawingml/2006/main" name="Polytech_theme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tech_presentation.potx" id="{0C3B3220-C52F-CE4F-9D40-4AE4710B99FC}" vid="{79B74601-811A-364F-91C2-904BAD2FC06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</TotalTime>
  <Words>259</Words>
  <Application>Microsoft Office PowerPoint</Application>
  <PresentationFormat>Экран (4:3)</PresentationFormat>
  <Paragraphs>93</Paragraphs>
  <Slides>27</Slides>
  <Notes>25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PT Sans</vt:lpstr>
      <vt:lpstr>Polytech_theme</vt:lpstr>
      <vt:lpstr>Тренажёр Брайля</vt:lpstr>
      <vt:lpstr>Слепые в обществе</vt:lpstr>
      <vt:lpstr>Рельефный шрифт Луи Брайля</vt:lpstr>
      <vt:lpstr>Устройства для реабилитации</vt:lpstr>
      <vt:lpstr>Положение слепых в обществе</vt:lpstr>
      <vt:lpstr>Положение слепых в обществе</vt:lpstr>
      <vt:lpstr>Положение слепых в обществе</vt:lpstr>
      <vt:lpstr>Положение слепых в обществе</vt:lpstr>
      <vt:lpstr>Положение слепых в обществе</vt:lpstr>
      <vt:lpstr>Наработки до курса ОПД</vt:lpstr>
      <vt:lpstr>Команда</vt:lpstr>
      <vt:lpstr>Организация работы команды</vt:lpstr>
      <vt:lpstr>Ячейка Брайля</vt:lpstr>
      <vt:lpstr>Работа над проектом</vt:lpstr>
      <vt:lpstr>Как писали программы</vt:lpstr>
      <vt:lpstr>Тренажёр Брайля в обществе слепых</vt:lpstr>
      <vt:lpstr>Тренажёр Брайля 2.1</vt:lpstr>
      <vt:lpstr>Nano Pi</vt:lpstr>
      <vt:lpstr>Тренажёр Брайля 2.1</vt:lpstr>
      <vt:lpstr>Тренажёр Брайля 2.1</vt:lpstr>
      <vt:lpstr>Тренажёр Брайля</vt:lpstr>
      <vt:lpstr>Конкурс «Реактор»</vt:lpstr>
      <vt:lpstr>Презентация PowerPoint</vt:lpstr>
      <vt:lpstr>Дополнительный слайд. Тренажёр версии 1</vt:lpstr>
      <vt:lpstr>Дополнительный слайд. Программы тренажёра</vt:lpstr>
      <vt:lpstr>Дополнительный слайд. Завод Контакт перед сносом</vt:lpstr>
      <vt:lpstr>Пьезоэлектрическая ячейка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Представление Санкт-Петербургского политехнического университета Петра Великого в интернете и в социальных ресурсах</dc:title>
  <dc:creator>пользователь Microsoft Office</dc:creator>
  <cp:lastModifiedBy>Зуев Валерий Александрович</cp:lastModifiedBy>
  <cp:revision>203</cp:revision>
  <dcterms:created xsi:type="dcterms:W3CDTF">2016-02-02T13:12:08Z</dcterms:created>
  <dcterms:modified xsi:type="dcterms:W3CDTF">2019-06-24T16:31:36Z</dcterms:modified>
</cp:coreProperties>
</file>